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image" Target="../media/image1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78563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785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78563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B88B7CFB-F77D-4D7B-9DA3-4D0D5B28E45E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78563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785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78563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DE1A9762-1357-4A08-8D6E-34450B2C68C1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Molecules" TargetMode="External"/><Relationship Id="rId3" Type="http://schemas.openxmlformats.org/officeDocument/2006/relationships/hyperlink" Target="https://en.wikipedia.org/wiki/Bacteria" TargetMode="External"/><Relationship Id="rId7" Type="http://schemas.openxmlformats.org/officeDocument/2006/relationships/hyperlink" Target="https://en.wikipedia.org/wiki/Lysozyme" TargetMode="External"/><Relationship Id="rId2" Type="http://schemas.openxmlformats.org/officeDocument/2006/relationships/hyperlink" Target="https://en.wikipedia.org/wiki/Dormancy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n.wikipedia.org/wiki/Sieve" TargetMode="External"/><Relationship Id="rId5" Type="http://schemas.openxmlformats.org/officeDocument/2006/relationships/hyperlink" Target="https://en.wikipedia.org/wiki/Exosporium" TargetMode="External"/><Relationship Id="rId10" Type="http://schemas.openxmlformats.org/officeDocument/2006/relationships/hyperlink" Target="https://en.wikipedia.org/wiki/Germination" TargetMode="External"/><Relationship Id="rId4" Type="http://schemas.openxmlformats.org/officeDocument/2006/relationships/hyperlink" Target="https://en.wikipedia.org/wiki/Firmicutes" TargetMode="External"/><Relationship Id="rId9" Type="http://schemas.openxmlformats.org/officeDocument/2006/relationships/hyperlink" Target="https://en.wikipedia.org/wiki/Enzymes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Tetanus" TargetMode="External"/><Relationship Id="rId2" Type="http://schemas.openxmlformats.org/officeDocument/2006/relationships/hyperlink" Target="https://en.wikipedia.org/wiki/Clostridium_tetani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en.wikipedia.org/wiki/Bacillus_cereus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1.xls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2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3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Microsoft_Office_Excel_97-2003_Worksheet4.xls"/><Relationship Id="rId4" Type="http://schemas.openxmlformats.org/officeDocument/2006/relationships/oleObject" Target="../embeddings/oleObject3.bin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DR.SONAL MISHRA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43000" y="685800"/>
            <a:ext cx="66838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Arial Black" pitchFamily="34" charset="0"/>
              </a:rPr>
              <a:t>Bacterial Internal Structures</a:t>
            </a:r>
            <a:endParaRPr lang="en-US" sz="32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951038"/>
            <a:ext cx="7696200" cy="463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9027" name="Rectangle 3"/>
          <p:cNvSpPr>
            <a:spLocks noChangeArrowheads="1"/>
          </p:cNvSpPr>
          <p:nvPr/>
        </p:nvSpPr>
        <p:spPr bwMode="auto">
          <a:xfrm>
            <a:off x="3905250" y="533400"/>
            <a:ext cx="180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en-US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PHB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idx="1"/>
          </p:nvPr>
        </p:nvSpPr>
        <p:spPr>
          <a:xfrm>
            <a:off x="1173163" y="228600"/>
            <a:ext cx="7772400" cy="5867400"/>
          </a:xfrm>
        </p:spPr>
        <p:txBody>
          <a:bodyPr/>
          <a:lstStyle/>
          <a:p>
            <a:pPr>
              <a:lnSpc>
                <a:spcPct val="220000"/>
              </a:lnSpc>
              <a:buFont typeface="Wingdings" pitchFamily="2" charset="2"/>
              <a:buNone/>
            </a:pPr>
            <a:r>
              <a:rPr lang="en-US" altLang="en-US" sz="4000" b="1" baseline="-25000">
                <a:latin typeface="Times New Roman" pitchFamily="18" charset="0"/>
              </a:rPr>
              <a:t>5. Chromatophores</a:t>
            </a:r>
            <a:endParaRPr lang="en-US" altLang="en-US" sz="4000" baseline="-25000">
              <a:latin typeface="Times New Roman" pitchFamily="18" charset="0"/>
            </a:endParaRPr>
          </a:p>
          <a:p>
            <a:pPr>
              <a:lnSpc>
                <a:spcPct val="220000"/>
              </a:lnSpc>
              <a:buFont typeface="Wingdings" pitchFamily="2" charset="2"/>
              <a:buNone/>
            </a:pPr>
            <a:r>
              <a:rPr lang="en-US" altLang="en-US" sz="4000" baseline="-25000">
                <a:latin typeface="Times New Roman" pitchFamily="18" charset="0"/>
              </a:rPr>
              <a:t>	Only in photosynthetic bacteria and blue green algae.  Prok.  no chloroplast, pigment found in lamellae located beneath the cell membrane. </a:t>
            </a:r>
          </a:p>
          <a:p>
            <a:pPr>
              <a:lnSpc>
                <a:spcPct val="220000"/>
              </a:lnSpc>
              <a:buFont typeface="Wingdings" pitchFamily="2" charset="2"/>
              <a:buNone/>
            </a:pPr>
            <a:r>
              <a:rPr lang="en-US" altLang="en-US" sz="4000" baseline="-25000">
                <a:latin typeface="Times New Roman" pitchFamily="18" charset="0"/>
              </a:rPr>
              <a:t>Sulfur Granules: Mainly in Thiobacillus, convert H</a:t>
            </a:r>
            <a:r>
              <a:rPr lang="en-US" altLang="en-US" sz="4000" baseline="-30000">
                <a:latin typeface="Times New Roman" pitchFamily="18" charset="0"/>
              </a:rPr>
              <a:t>2</a:t>
            </a:r>
            <a:r>
              <a:rPr lang="en-US" altLang="en-US" sz="4000" baseline="-25000">
                <a:latin typeface="Times New Roman" pitchFamily="18" charset="0"/>
              </a:rPr>
              <a:t>S to 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Slide Number Placeholder 3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468C730D-F7E8-4BEE-B73E-E1406ACB5BCA}" type="slidenum">
              <a:rPr lang="ar-SA" sz="1400">
                <a:latin typeface="Times New Roman" pitchFamily="18" charset="0"/>
                <a:cs typeface="Arial" charset="0"/>
              </a:rPr>
              <a:pPr algn="r"/>
              <a:t>12</a:t>
            </a:fld>
            <a:endParaRPr lang="en-US" sz="1400">
              <a:latin typeface="Times New Roman" pitchFamily="18" charset="0"/>
            </a:endParaRPr>
          </a:p>
        </p:txBody>
      </p:sp>
      <p:pic>
        <p:nvPicPr>
          <p:cNvPr id="116739" name="Picture 7" descr="04_19-bacterial_inclusion_bodies_78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32100" y="152400"/>
            <a:ext cx="3354388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496" y="116631"/>
            <a:ext cx="8856984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smtClean="0">
                <a:latin typeface="Times New Roman" pitchFamily="18" charset="0"/>
              </a:rPr>
              <a:t>Special Structure: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ENDOSPORE</a:t>
            </a: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endospore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is a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Dormancy"/>
              </a:rPr>
              <a:t>dormant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tough, and non-reproductive structure produced by some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Bacteria"/>
              </a:rPr>
              <a:t>bacteria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phylum </a:t>
            </a:r>
            <a:r>
              <a:rPr lang="en-IN" sz="24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Firmicutes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dirty="0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US" sz="2400" dirty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/>
              <a:t>The </a:t>
            </a:r>
            <a:r>
              <a:rPr lang="en-US" sz="2400" dirty="0"/>
              <a:t>name "endospore" is suggestive of a spore or seed-like form (endo means within), but it is not a true spore (i.e., not an offspring).</a:t>
            </a:r>
            <a:endParaRPr lang="en-US" sz="2400" dirty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Bacteria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produce a single endospore internally.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spore is sometimes surrounded by a thin covering known as the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 tooltip="Exosporium"/>
              </a:rPr>
              <a:t>exosporium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which overlies the 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spore coat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spore coat, which acts like a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6" tooltip="Sieve"/>
              </a:rPr>
              <a:t>sieve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that excludes large toxic molecules like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7" tooltip="Lysozyme"/>
              </a:rPr>
              <a:t>lysozyme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is resistant to many toxic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8" tooltip="Molecules"/>
              </a:rPr>
              <a:t>molecules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and may also contain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9" tooltip="Enzymes"/>
              </a:rPr>
              <a:t>enzymes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that are involved in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10" tooltip="Germination"/>
              </a:rPr>
              <a:t>germination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dirty="0">
                <a:solidFill>
                  <a:srgbClr val="202122"/>
                </a:solidFill>
                <a:latin typeface="Arial"/>
              </a:rPr>
              <a:t>  </a:t>
            </a:r>
            <a:endParaRPr lang="en-US" sz="2400" dirty="0" smtClean="0">
              <a:solidFill>
                <a:srgbClr val="202122"/>
              </a:solidFill>
              <a:latin typeface="Arial"/>
            </a:endParaRPr>
          </a:p>
          <a:p>
            <a:endParaRPr lang="en-US" sz="2400" dirty="0">
              <a:solidFill>
                <a:srgbClr val="202122"/>
              </a:solidFill>
              <a:latin typeface="Arial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83505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260649"/>
            <a:ext cx="8784976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arrangement of spore layers is as follows</a:t>
            </a:r>
            <a:r>
              <a:rPr lang="en-US" sz="2400" dirty="0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en-US" sz="2400" dirty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/>
              <a:buChar char="•"/>
            </a:pPr>
            <a:r>
              <a:rPr lang="en-US" sz="2400" dirty="0" err="1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Exosporium</a:t>
            </a:r>
            <a:endParaRPr lang="en-US" sz="2400" dirty="0" smtClean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/>
              <a:buChar char="•"/>
            </a:pPr>
            <a:endParaRPr lang="en-US" sz="2400" dirty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/>
              <a:buChar char="•"/>
            </a:pP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Spore </a:t>
            </a:r>
            <a:r>
              <a:rPr lang="en-US" sz="2400" dirty="0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coat</a:t>
            </a:r>
          </a:p>
          <a:p>
            <a:pPr>
              <a:buFont typeface="Arial"/>
              <a:buChar char="•"/>
            </a:pPr>
            <a:endParaRPr lang="en-US" sz="2400" dirty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/>
              <a:buChar char="•"/>
            </a:pP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Spore </a:t>
            </a:r>
            <a:r>
              <a:rPr lang="en-US" sz="2400" dirty="0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cortex</a:t>
            </a:r>
          </a:p>
          <a:p>
            <a:pPr>
              <a:buFont typeface="Arial"/>
              <a:buChar char="•"/>
            </a:pPr>
            <a:endParaRPr lang="en-US" sz="2400" dirty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/>
              <a:buChar char="•"/>
            </a:pP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Core </a:t>
            </a:r>
            <a:r>
              <a:rPr lang="en-US" sz="2400" dirty="0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wall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/>
              <a:buChar char="•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position of the endospore differs among bacterial species and is useful in identification.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main types within the cell are terminal, 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 terminal, 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centrally placed endospores. </a:t>
            </a:r>
          </a:p>
          <a:p>
            <a:pPr>
              <a:buFont typeface="Arial"/>
              <a:buChar char="•"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/>
              <a:buChar char="•"/>
            </a:pPr>
            <a:endParaRPr lang="en-US" sz="2000" dirty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/>
              <a:buChar char="•"/>
            </a:pPr>
            <a:endParaRPr lang="en-US" sz="2000" dirty="0" smtClean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/>
              <a:buChar char="•"/>
            </a:pPr>
            <a:endParaRPr lang="en-US" sz="1600" dirty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/>
              <a:buChar char="•"/>
            </a:pPr>
            <a:endParaRPr lang="en-US" sz="1600" dirty="0" smtClean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/>
              <a:buChar char="•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35576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404664"/>
            <a:ext cx="871296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Terminal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endospores are seen at the poles of cells, whereas central endospores are more or less in the middle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Subterminal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endospores are those between these two extremes, usually seen far enough towards the poles but close enough to the center so as not to be considered either terminal or central.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Lateral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endospores are seen occasionally.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Examples of bacteria having terminal endospores include 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Clostridium tetani"/>
              </a:rPr>
              <a:t>Clostridium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 tooltip="Clostridium tetani"/>
              </a:rPr>
              <a:t>tetani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pathogen that causes the disease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Tetanus"/>
              </a:rPr>
              <a:t>tetanus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Bacteria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having a centrally placed endospore include 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4" tooltip="Bacillus cereus"/>
              </a:rPr>
              <a:t>Bacillus cereus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Sometimes the endospore can be so large the cell can be distended around the endospore. This is typical of 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Clostridium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tetani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306753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4/49/Endospore_Formati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63378"/>
            <a:ext cx="8964487" cy="6656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576021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8/8d/Sporulati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0960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514750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14" name="Picture 2" descr="sporelocat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333375"/>
            <a:ext cx="5903912" cy="5903913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Times New Roman" pitchFamily="18" charset="0"/>
              </a:rPr>
              <a:t>Dipicolinic acid</a:t>
            </a:r>
          </a:p>
        </p:txBody>
      </p:sp>
      <p:pic>
        <p:nvPicPr>
          <p:cNvPr id="593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5801" y="2339049"/>
            <a:ext cx="4572397" cy="3048264"/>
          </a:xfrm>
        </p:spPr>
      </p:pic>
    </p:spTree>
  </p:cSld>
  <p:clrMapOvr>
    <a:masterClrMapping/>
  </p:clrMapOvr>
  <p:transition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ide Number Placeholder 5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1DC7A599-C2AD-4253-8A1E-F264914ACB3C}" type="slidenum">
              <a:rPr lang="ar-SA" sz="1400">
                <a:latin typeface="Times New Roman" pitchFamily="18" charset="0"/>
                <a:cs typeface="Arial" charset="0"/>
              </a:rPr>
              <a:pPr algn="r"/>
              <a:t>2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1105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8600"/>
            <a:ext cx="7772400" cy="1143000"/>
          </a:xfrm>
        </p:spPr>
        <p:txBody>
          <a:bodyPr anchor="ctr"/>
          <a:lstStyle/>
          <a:p>
            <a:r>
              <a:rPr lang="en-US" dirty="0"/>
              <a:t>Bacterial Internal Structures</a:t>
            </a:r>
          </a:p>
        </p:txBody>
      </p:sp>
      <p:sp>
        <p:nvSpPr>
          <p:cNvPr id="11059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38200" y="1447800"/>
            <a:ext cx="8305800" cy="4114800"/>
          </a:xfrm>
        </p:spPr>
        <p:txBody>
          <a:bodyPr/>
          <a:lstStyle/>
          <a:p>
            <a:r>
              <a:rPr lang="en-US"/>
              <a:t>Cell cytoplasm:</a:t>
            </a:r>
          </a:p>
          <a:p>
            <a:pPr lvl="1"/>
            <a:r>
              <a:rPr lang="en-US"/>
              <a:t>dense gelatinous solution of sugars, amino acids, and salts</a:t>
            </a:r>
          </a:p>
          <a:p>
            <a:pPr lvl="1"/>
            <a:r>
              <a:rPr lang="en-US"/>
              <a:t>70-80% water </a:t>
            </a:r>
          </a:p>
          <a:p>
            <a:pPr lvl="2"/>
            <a:r>
              <a:rPr lang="en-US"/>
              <a:t>serves as solvent for materials used in all cell functions</a:t>
            </a:r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Slide Number Placeholder 3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0F04C560-39BA-4CE0-A644-303FEA24528E}" type="slidenum">
              <a:rPr lang="ar-SA" sz="1400">
                <a:latin typeface="Times New Roman" pitchFamily="18" charset="0"/>
                <a:cs typeface="Arial" charset="0"/>
              </a:rPr>
              <a:pPr algn="r"/>
              <a:t>20</a:t>
            </a:fld>
            <a:endParaRPr lang="en-US" sz="1400">
              <a:latin typeface="Times New Roman" pitchFamily="18" charset="0"/>
            </a:endParaRPr>
          </a:p>
        </p:txBody>
      </p:sp>
      <p:pic>
        <p:nvPicPr>
          <p:cNvPr id="131075" name="Picture 6" descr="a_typical_sporulation_cycl_78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76200"/>
            <a:ext cx="7315200" cy="613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620000" cy="1295400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n-US">
                <a:latin typeface="Times New Roman" pitchFamily="18" charset="0"/>
              </a:rPr>
              <a:t>Detailed steps</a:t>
            </a:r>
            <a:br>
              <a:rPr lang="en-US" altLang="en-US">
                <a:latin typeface="Times New Roman" pitchFamily="18" charset="0"/>
              </a:rPr>
            </a:br>
            <a:r>
              <a:rPr lang="en-US" altLang="en-US">
                <a:latin typeface="Times New Roman" pitchFamily="18" charset="0"/>
              </a:rPr>
              <a:t>in endospore formation</a:t>
            </a:r>
            <a:r>
              <a:rPr lang="en-US" altLang="en-US" sz="2800">
                <a:latin typeface="Times New Roman" pitchFamily="18" charset="0"/>
              </a:rPr>
              <a:t>(1)</a:t>
            </a:r>
          </a:p>
        </p:txBody>
      </p:sp>
      <p:pic>
        <p:nvPicPr>
          <p:cNvPr id="6246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5801" y="2339049"/>
            <a:ext cx="4572397" cy="3048264"/>
          </a:xfrm>
        </p:spPr>
      </p:pic>
    </p:spTree>
  </p:cSld>
  <p:clrMapOvr>
    <a:masterClrMapping/>
  </p:clrMapOvr>
  <p:transition>
    <p:rand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  <a:noFill/>
          <a:ln/>
        </p:spPr>
        <p:txBody>
          <a:bodyPr anchor="ctr">
            <a:normAutofit fontScale="90000"/>
          </a:bodyPr>
          <a:lstStyle/>
          <a:p>
            <a:pPr algn="ctr"/>
            <a:r>
              <a:rPr lang="en-US" altLang="en-US">
                <a:latin typeface="Times New Roman" pitchFamily="18" charset="0"/>
              </a:rPr>
              <a:t>Detailed steps</a:t>
            </a:r>
            <a:br>
              <a:rPr lang="en-US" altLang="en-US">
                <a:latin typeface="Times New Roman" pitchFamily="18" charset="0"/>
              </a:rPr>
            </a:br>
            <a:r>
              <a:rPr lang="en-US" altLang="en-US">
                <a:latin typeface="Times New Roman" pitchFamily="18" charset="0"/>
              </a:rPr>
              <a:t>in endospore formation</a:t>
            </a:r>
            <a:r>
              <a:rPr lang="en-US" altLang="en-US" sz="2800">
                <a:latin typeface="Times New Roman" pitchFamily="18" charset="0"/>
              </a:rPr>
              <a:t>(2)</a:t>
            </a:r>
          </a:p>
        </p:txBody>
      </p:sp>
      <p:graphicFrame>
        <p:nvGraphicFramePr>
          <p:cNvPr id="63490" name="Object 2"/>
          <p:cNvGraphicFramePr>
            <a:graphicFrameLocks noChangeAspect="1"/>
          </p:cNvGraphicFramePr>
          <p:nvPr>
            <p:ph idx="1"/>
          </p:nvPr>
        </p:nvGraphicFramePr>
        <p:xfrm>
          <a:off x="2286000" y="2338388"/>
          <a:ext cx="4572000" cy="3048000"/>
        </p:xfrm>
        <a:graphic>
          <a:graphicData uri="http://schemas.openxmlformats.org/presentationml/2006/ole">
            <p:oleObj spid="_x0000_s1026" name="Photo Editor Photo" r:id="rId3" imgW="4572396" imgH="3048264" progId="">
              <p:embed/>
            </p:oleObj>
          </a:graphicData>
        </a:graphic>
      </p:graphicFrame>
    </p:spTree>
  </p:cSld>
  <p:clrMapOvr>
    <a:masterClrMapping/>
  </p:clrMapOvr>
  <p:transition>
    <p:rand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type="title"/>
          </p:nvPr>
        </p:nvSpPr>
        <p:spPr>
          <a:xfrm>
            <a:off x="990600" y="152400"/>
            <a:ext cx="7467600" cy="1371600"/>
          </a:xfrm>
          <a:noFill/>
          <a:ln/>
        </p:spPr>
        <p:txBody>
          <a:bodyPr anchor="ctr">
            <a:normAutofit fontScale="90000"/>
          </a:bodyPr>
          <a:lstStyle/>
          <a:p>
            <a:pPr algn="ctr"/>
            <a:r>
              <a:rPr lang="en-US" altLang="en-US">
                <a:latin typeface="Times New Roman" pitchFamily="18" charset="0"/>
              </a:rPr>
              <a:t>Detailed steps</a:t>
            </a:r>
            <a:br>
              <a:rPr lang="en-US" altLang="en-US">
                <a:latin typeface="Times New Roman" pitchFamily="18" charset="0"/>
              </a:rPr>
            </a:br>
            <a:r>
              <a:rPr lang="en-US" altLang="en-US">
                <a:latin typeface="Times New Roman" pitchFamily="18" charset="0"/>
              </a:rPr>
              <a:t>in endospore formation</a:t>
            </a:r>
            <a:r>
              <a:rPr lang="en-US" altLang="en-US" sz="2800">
                <a:latin typeface="Times New Roman" pitchFamily="18" charset="0"/>
              </a:rPr>
              <a:t>(3)</a:t>
            </a:r>
          </a:p>
        </p:txBody>
      </p:sp>
      <p:pic>
        <p:nvPicPr>
          <p:cNvPr id="645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5801" y="2339049"/>
            <a:ext cx="4572397" cy="3048264"/>
          </a:xfrm>
        </p:spPr>
      </p:pic>
    </p:spTree>
  </p:cSld>
  <p:clrMapOvr>
    <a:masterClrMapping/>
  </p:clrMapOvr>
  <p:transition>
    <p:rand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 descr="comparison_tb_43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990600"/>
            <a:ext cx="8229600" cy="452755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9906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>
                <a:latin typeface="Comic Sans MS" pitchFamily="66" charset="0"/>
              </a:rPr>
              <a:t>PROCARYOTIC vs. EUCARYOTIC CELLS</a:t>
            </a:r>
          </a:p>
        </p:txBody>
      </p:sp>
      <p:graphicFrame>
        <p:nvGraphicFramePr>
          <p:cNvPr id="137219" name="Object 3"/>
          <p:cNvGraphicFramePr>
            <a:graphicFrameLocks noChangeAspect="1"/>
          </p:cNvGraphicFramePr>
          <p:nvPr/>
        </p:nvGraphicFramePr>
        <p:xfrm>
          <a:off x="1187450" y="2420938"/>
          <a:ext cx="7562850" cy="3176587"/>
        </p:xfrm>
        <a:graphic>
          <a:graphicData uri="http://schemas.openxmlformats.org/presentationml/2006/ole">
            <p:oleObj spid="_x0000_s2050" name="Worksheet" r:id="rId3" imgW="3684240" imgH="1545120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9144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>
                <a:latin typeface="Comic Sans MS" pitchFamily="66" charset="0"/>
              </a:rPr>
              <a:t>PROCARYOTIC vs. EUCARYOTIC CELLS</a:t>
            </a:r>
          </a:p>
        </p:txBody>
      </p:sp>
      <p:graphicFrame>
        <p:nvGraphicFramePr>
          <p:cNvPr id="138243" name="Object 3"/>
          <p:cNvGraphicFramePr>
            <a:graphicFrameLocks noChangeAspect="1"/>
          </p:cNvGraphicFramePr>
          <p:nvPr/>
        </p:nvGraphicFramePr>
        <p:xfrm>
          <a:off x="1187450" y="2420938"/>
          <a:ext cx="7496175" cy="2489200"/>
        </p:xfrm>
        <a:graphic>
          <a:graphicData uri="http://schemas.openxmlformats.org/presentationml/2006/ole">
            <p:oleObj spid="_x0000_s3074" name="Worksheet" r:id="rId3" imgW="2943360" imgH="976320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10668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>
                <a:latin typeface="Comic Sans MS" pitchFamily="66" charset="0"/>
              </a:rPr>
              <a:t>PROCARYOTIC vs. EUCARYOTIC CELLS</a:t>
            </a:r>
          </a:p>
        </p:txBody>
      </p:sp>
      <p:graphicFrame>
        <p:nvGraphicFramePr>
          <p:cNvPr id="139267" name="Object 3"/>
          <p:cNvGraphicFramePr>
            <a:graphicFrameLocks noChangeAspect="1"/>
          </p:cNvGraphicFramePr>
          <p:nvPr/>
        </p:nvGraphicFramePr>
        <p:xfrm>
          <a:off x="1295400" y="2514600"/>
          <a:ext cx="7367588" cy="2497138"/>
        </p:xfrm>
        <a:graphic>
          <a:graphicData uri="http://schemas.openxmlformats.org/presentationml/2006/ole">
            <p:oleObj spid="_x0000_s4098" name="Worksheet" r:id="rId3" imgW="3446640" imgH="1166040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9906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>
                <a:latin typeface="Comic Sans MS" pitchFamily="66" charset="0"/>
              </a:rPr>
              <a:t>PROCARYOTIC vs. EUCARYOTIC CELLS</a:t>
            </a:r>
          </a:p>
        </p:txBody>
      </p:sp>
      <p:graphicFrame>
        <p:nvGraphicFramePr>
          <p:cNvPr id="140291" name="Object 3"/>
          <p:cNvGraphicFramePr>
            <a:graphicFrameLocks noChangeAspect="1"/>
          </p:cNvGraphicFramePr>
          <p:nvPr/>
        </p:nvGraphicFramePr>
        <p:xfrm>
          <a:off x="1524000" y="1395413"/>
          <a:ext cx="6097588" cy="4067175"/>
        </p:xfrm>
        <a:graphic>
          <a:graphicData uri="http://schemas.openxmlformats.org/presentationml/2006/ole">
            <p:oleObj spid="_x0000_s5122" name="Chart" r:id="rId3" imgW="6095858" imgH="4069175" progId="MSGraph.Chart.8">
              <p:embed followColorScheme="full"/>
            </p:oleObj>
          </a:graphicData>
        </a:graphic>
      </p:graphicFrame>
      <p:graphicFrame>
        <p:nvGraphicFramePr>
          <p:cNvPr id="140292" name="Object 4"/>
          <p:cNvGraphicFramePr>
            <a:graphicFrameLocks noChangeAspect="1"/>
          </p:cNvGraphicFramePr>
          <p:nvPr/>
        </p:nvGraphicFramePr>
        <p:xfrm>
          <a:off x="1525588" y="1400175"/>
          <a:ext cx="6097587" cy="4067175"/>
        </p:xfrm>
        <a:graphic>
          <a:graphicData uri="http://schemas.openxmlformats.org/presentationml/2006/ole">
            <p:oleObj spid="_x0000_s5123" name="Chart" r:id="rId4" imgW="6095858" imgH="4069175" progId="MSGraph.Chart.8">
              <p:embed followColorScheme="full"/>
            </p:oleObj>
          </a:graphicData>
        </a:graphic>
      </p:graphicFrame>
      <p:graphicFrame>
        <p:nvGraphicFramePr>
          <p:cNvPr id="140293" name="Object 5"/>
          <p:cNvGraphicFramePr>
            <a:graphicFrameLocks noChangeAspect="1"/>
          </p:cNvGraphicFramePr>
          <p:nvPr/>
        </p:nvGraphicFramePr>
        <p:xfrm>
          <a:off x="1143000" y="2971800"/>
          <a:ext cx="7497763" cy="2162175"/>
        </p:xfrm>
        <a:graphic>
          <a:graphicData uri="http://schemas.openxmlformats.org/presentationml/2006/ole">
            <p:oleObj spid="_x0000_s5124" name="Worksheet" r:id="rId5" imgW="4310640" imgH="1242000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90800" y="168360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/>
              <a:t>THANKS</a:t>
            </a:r>
            <a:endParaRPr lang="en-US" sz="48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lide Number Placeholder 5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8A8A4065-E030-4FA7-A580-132B8B87B6D8}" type="slidenum">
              <a:rPr lang="ar-SA" sz="1400">
                <a:latin typeface="Times New Roman" pitchFamily="18" charset="0"/>
                <a:cs typeface="Arial" charset="0"/>
              </a:rPr>
              <a:pPr algn="r"/>
              <a:t>3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11161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8600"/>
            <a:ext cx="7772400" cy="838200"/>
          </a:xfrm>
        </p:spPr>
        <p:txBody>
          <a:bodyPr anchor="ctr"/>
          <a:lstStyle/>
          <a:p>
            <a:r>
              <a:rPr lang="en-US"/>
              <a:t>Bacterial Internal Structures</a:t>
            </a:r>
          </a:p>
        </p:txBody>
      </p:sp>
      <p:sp>
        <p:nvSpPr>
          <p:cNvPr id="11162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219200"/>
            <a:ext cx="7772400" cy="4114800"/>
          </a:xfrm>
        </p:spPr>
        <p:txBody>
          <a:bodyPr/>
          <a:lstStyle/>
          <a:p>
            <a:r>
              <a:rPr lang="en-US"/>
              <a:t>Chromosome</a:t>
            </a:r>
          </a:p>
          <a:p>
            <a:pPr lvl="1"/>
            <a:r>
              <a:rPr lang="en-US"/>
              <a:t>single, circular, double-stranded DNA molecule that contains all the genetic information required by a cell</a:t>
            </a:r>
          </a:p>
          <a:p>
            <a:pPr lvl="1"/>
            <a:r>
              <a:rPr lang="en-US"/>
              <a:t>DNA is tightly coiled around a protein, aggregated in a dense area called the </a:t>
            </a:r>
            <a:r>
              <a:rPr lang="en-US" b="1"/>
              <a:t>nucleoid.</a:t>
            </a:r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>
                <a:latin typeface="Times New Roman" pitchFamily="18" charset="0"/>
              </a:rPr>
              <a:t>The bacterial chromosome and supercoiling</a:t>
            </a:r>
          </a:p>
        </p:txBody>
      </p:sp>
      <p:pic>
        <p:nvPicPr>
          <p:cNvPr id="12595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62000" y="1981200"/>
            <a:ext cx="4800600" cy="4114800"/>
          </a:xfrm>
        </p:spPr>
      </p:pic>
      <p:pic>
        <p:nvPicPr>
          <p:cNvPr id="12595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981200"/>
            <a:ext cx="4343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lide Number Placeholder 5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F34EC77A-9C49-4CDC-902C-4772AA1D7261}" type="slidenum">
              <a:rPr lang="ar-SA" sz="1400">
                <a:latin typeface="Times New Roman" pitchFamily="18" charset="0"/>
                <a:cs typeface="Arial" charset="0"/>
              </a:rPr>
              <a:pPr algn="r"/>
              <a:t>5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11264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71600" y="304800"/>
            <a:ext cx="7772400" cy="914400"/>
          </a:xfrm>
        </p:spPr>
        <p:txBody>
          <a:bodyPr anchor="ctr"/>
          <a:lstStyle/>
          <a:p>
            <a:r>
              <a:rPr lang="en-US"/>
              <a:t>Bacterial Internal Structures</a:t>
            </a:r>
          </a:p>
        </p:txBody>
      </p:sp>
      <p:sp>
        <p:nvSpPr>
          <p:cNvPr id="11264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0" y="1447800"/>
            <a:ext cx="8382000" cy="4114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/>
              <a:t>Plasmids</a:t>
            </a:r>
          </a:p>
          <a:p>
            <a:pPr lvl="1">
              <a:lnSpc>
                <a:spcPct val="80000"/>
              </a:lnSpc>
            </a:pPr>
            <a:r>
              <a:rPr lang="en-US"/>
              <a:t>small circular, double-stranded DNA</a:t>
            </a:r>
          </a:p>
          <a:p>
            <a:pPr lvl="1">
              <a:lnSpc>
                <a:spcPct val="80000"/>
              </a:lnSpc>
            </a:pPr>
            <a:r>
              <a:rPr lang="en-US"/>
              <a:t>free or integrated into the chromosome</a:t>
            </a:r>
          </a:p>
          <a:p>
            <a:pPr lvl="1">
              <a:lnSpc>
                <a:spcPct val="80000"/>
              </a:lnSpc>
            </a:pPr>
            <a:r>
              <a:rPr lang="en-US"/>
              <a:t>duplicated and passed on to offspring</a:t>
            </a:r>
          </a:p>
          <a:p>
            <a:pPr lvl="1">
              <a:lnSpc>
                <a:spcPct val="80000"/>
              </a:lnSpc>
            </a:pPr>
            <a:r>
              <a:rPr lang="en-US"/>
              <a:t>not essential to bacterial growth and metabolism</a:t>
            </a:r>
          </a:p>
          <a:p>
            <a:pPr lvl="1">
              <a:lnSpc>
                <a:spcPct val="80000"/>
              </a:lnSpc>
            </a:pPr>
            <a:r>
              <a:rPr lang="en-US"/>
              <a:t>may encode antibiotic resistance, tolerance to toxic metals, enzymes and toxins</a:t>
            </a:r>
          </a:p>
          <a:p>
            <a:pPr lvl="1">
              <a:lnSpc>
                <a:spcPct val="80000"/>
              </a:lnSpc>
            </a:pPr>
            <a:r>
              <a:rPr lang="en-US"/>
              <a:t>used in genetic engineering- readily manipulated and transferred from cell to cell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Number Placeholder 5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D4798EC0-4C2D-427B-927F-C013D6C85091}" type="slidenum">
              <a:rPr lang="ar-SA" sz="1400">
                <a:latin typeface="Times New Roman" pitchFamily="18" charset="0"/>
                <a:cs typeface="Arial" charset="0"/>
              </a:rPr>
              <a:pPr algn="r"/>
              <a:t>6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04800"/>
            <a:ext cx="7772400" cy="990600"/>
          </a:xfrm>
        </p:spPr>
        <p:txBody>
          <a:bodyPr anchor="ctr"/>
          <a:lstStyle/>
          <a:p>
            <a:r>
              <a:rPr lang="en-US"/>
              <a:t>Bacterial Internal Structures</a:t>
            </a:r>
          </a:p>
        </p:txBody>
      </p:sp>
      <p:sp>
        <p:nvSpPr>
          <p:cNvPr id="113668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524000"/>
            <a:ext cx="7772400" cy="4114800"/>
          </a:xfrm>
        </p:spPr>
        <p:txBody>
          <a:bodyPr/>
          <a:lstStyle/>
          <a:p>
            <a:r>
              <a:rPr lang="en-US"/>
              <a:t>Ribosomes (70 S)</a:t>
            </a:r>
          </a:p>
          <a:p>
            <a:pPr lvl="1"/>
            <a:r>
              <a:rPr lang="en-US"/>
              <a:t>made of 60% ribosomal RNA and 40% protein</a:t>
            </a:r>
          </a:p>
          <a:p>
            <a:pPr lvl="1"/>
            <a:r>
              <a:rPr lang="en-US"/>
              <a:t>consist of two subunits: large and small</a:t>
            </a:r>
          </a:p>
          <a:p>
            <a:pPr lvl="1"/>
            <a:r>
              <a:rPr lang="en-US"/>
              <a:t>procaryotic differ from eucaryotic ribosomes in size and number of proteins</a:t>
            </a:r>
          </a:p>
          <a:p>
            <a:pPr lvl="1"/>
            <a:r>
              <a:rPr lang="en-US"/>
              <a:t>site of protein synthesis</a:t>
            </a:r>
          </a:p>
          <a:p>
            <a:pPr lvl="1"/>
            <a:r>
              <a:rPr lang="en-US"/>
              <a:t>present in all cells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Slide Number Placeholder 3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8520C317-CF5E-4D0D-8EF4-8FA3EE30CF09}" type="slidenum">
              <a:rPr lang="ar-SA" sz="1400">
                <a:latin typeface="Times New Roman" pitchFamily="18" charset="0"/>
                <a:cs typeface="Arial" charset="0"/>
              </a:rPr>
              <a:pPr algn="r"/>
              <a:t>7</a:t>
            </a:fld>
            <a:endParaRPr lang="en-US" sz="1400">
              <a:latin typeface="Times New Roman" pitchFamily="18" charset="0"/>
            </a:endParaRPr>
          </a:p>
        </p:txBody>
      </p:sp>
      <p:pic>
        <p:nvPicPr>
          <p:cNvPr id="114691" name="Picture 6" descr="a_model_of_a_procaryotic_r_78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260350"/>
            <a:ext cx="6019800" cy="598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idx="1"/>
          </p:nvPr>
        </p:nvSpPr>
        <p:spPr>
          <a:xfrm>
            <a:off x="1173163" y="0"/>
            <a:ext cx="7772400" cy="6858000"/>
          </a:xfrm>
        </p:spPr>
        <p:txBody>
          <a:bodyPr/>
          <a:lstStyle/>
          <a:p>
            <a:pPr>
              <a:lnSpc>
                <a:spcPct val="160000"/>
              </a:lnSpc>
              <a:buFont typeface="Wingdings" pitchFamily="2" charset="2"/>
              <a:buNone/>
            </a:pPr>
            <a:r>
              <a:rPr lang="en-US" altLang="en-US" sz="2800" b="1">
                <a:latin typeface="Times New Roman" pitchFamily="18" charset="0"/>
              </a:rPr>
              <a:t>3. Mesosomes ( mostly in Gram +ve)</a:t>
            </a:r>
            <a:endParaRPr lang="en-US" altLang="en-US" sz="2800">
              <a:latin typeface="Times New Roman" pitchFamily="18" charset="0"/>
            </a:endParaRPr>
          </a:p>
          <a:p>
            <a:pPr>
              <a:lnSpc>
                <a:spcPct val="160000"/>
              </a:lnSpc>
              <a:buFont typeface="Wingdings" pitchFamily="2" charset="2"/>
              <a:buNone/>
            </a:pPr>
            <a:r>
              <a:rPr lang="en-US" altLang="en-US" sz="2800">
                <a:latin typeface="Times New Roman" pitchFamily="18" charset="0"/>
              </a:rPr>
              <a:t>A large invaginations of the plasma membrane, irregular in shape.  </a:t>
            </a:r>
          </a:p>
          <a:p>
            <a:pPr>
              <a:lnSpc>
                <a:spcPct val="160000"/>
              </a:lnSpc>
              <a:buFont typeface="Wingdings" pitchFamily="2" charset="2"/>
              <a:buNone/>
            </a:pPr>
            <a:r>
              <a:rPr lang="en-US" altLang="en-US" sz="2800">
                <a:latin typeface="Times New Roman" pitchFamily="18" charset="0"/>
              </a:rPr>
              <a:t>a.  increase in membrane surface, which may be useful as a site for enzyme activity in respiration and transport.</a:t>
            </a:r>
          </a:p>
          <a:p>
            <a:pPr>
              <a:lnSpc>
                <a:spcPct val="160000"/>
              </a:lnSpc>
              <a:buFont typeface="Wingdings" pitchFamily="2" charset="2"/>
              <a:buNone/>
            </a:pPr>
            <a:r>
              <a:rPr lang="en-US" altLang="en-US" sz="2800">
                <a:latin typeface="Times New Roman" pitchFamily="18" charset="0"/>
              </a:rPr>
              <a:t>b. may participate in cell replication by serving as a place of attachment for the bacterial chromosome.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idx="1"/>
          </p:nvPr>
        </p:nvSpPr>
        <p:spPr>
          <a:xfrm>
            <a:off x="1173163" y="304800"/>
            <a:ext cx="7772400" cy="6324600"/>
          </a:xfrm>
        </p:spPr>
        <p:txBody>
          <a:bodyPr/>
          <a:lstStyle/>
          <a:p>
            <a:pPr>
              <a:lnSpc>
                <a:spcPct val="140000"/>
              </a:lnSpc>
              <a:buFont typeface="Wingdings" pitchFamily="2" charset="2"/>
              <a:buNone/>
            </a:pPr>
            <a:r>
              <a:rPr lang="en-US" altLang="en-US" sz="2800" b="1">
                <a:latin typeface="Times New Roman" pitchFamily="18" charset="0"/>
              </a:rPr>
              <a:t>4. Inclusions</a:t>
            </a:r>
            <a:endParaRPr lang="en-US" altLang="en-US" sz="2800">
              <a:latin typeface="Times New Roman" pitchFamily="18" charset="0"/>
            </a:endParaRPr>
          </a:p>
          <a:p>
            <a:pPr>
              <a:lnSpc>
                <a:spcPct val="140000"/>
              </a:lnSpc>
              <a:buFont typeface="Wingdings" pitchFamily="2" charset="2"/>
              <a:buNone/>
            </a:pPr>
            <a:r>
              <a:rPr lang="en-US" altLang="en-US" sz="2400">
                <a:latin typeface="Times New Roman" pitchFamily="18" charset="0"/>
              </a:rPr>
              <a:t>	Not separate by a membrane but distinct.</a:t>
            </a:r>
          </a:p>
          <a:p>
            <a:pPr>
              <a:lnSpc>
                <a:spcPct val="140000"/>
              </a:lnSpc>
              <a:buFont typeface="Wingdings" pitchFamily="2" charset="2"/>
              <a:buNone/>
            </a:pPr>
            <a:r>
              <a:rPr lang="en-US" altLang="en-US" sz="2400">
                <a:latin typeface="Times New Roman" pitchFamily="18" charset="0"/>
              </a:rPr>
              <a:t>	Granules of various kinds: </a:t>
            </a:r>
          </a:p>
          <a:p>
            <a:pPr>
              <a:lnSpc>
                <a:spcPct val="140000"/>
              </a:lnSpc>
              <a:buFont typeface="Wingdings" pitchFamily="2" charset="2"/>
              <a:buNone/>
            </a:pPr>
            <a:r>
              <a:rPr lang="en-US" altLang="en-US" sz="2400">
                <a:latin typeface="Times New Roman" pitchFamily="18" charset="0"/>
              </a:rPr>
              <a:t>	* glycogen ( used as carbon source),</a:t>
            </a:r>
          </a:p>
          <a:p>
            <a:pPr>
              <a:lnSpc>
                <a:spcPct val="140000"/>
              </a:lnSpc>
              <a:buFont typeface="Wingdings" pitchFamily="2" charset="2"/>
              <a:buNone/>
            </a:pPr>
            <a:r>
              <a:rPr lang="en-US" altLang="en-US" sz="2400">
                <a:latin typeface="Times New Roman" pitchFamily="18" charset="0"/>
              </a:rPr>
              <a:t>	*polyhydroxybutyric acid droplets (PHB) </a:t>
            </a:r>
          </a:p>
          <a:p>
            <a:pPr>
              <a:lnSpc>
                <a:spcPct val="140000"/>
              </a:lnSpc>
              <a:buFont typeface="Wingdings" pitchFamily="2" charset="2"/>
              <a:buNone/>
            </a:pPr>
            <a:r>
              <a:rPr lang="en-US" altLang="en-US" sz="2400">
                <a:latin typeface="Times New Roman" pitchFamily="18" charset="0"/>
              </a:rPr>
              <a:t>		i.e. fat droplets and have Lipid inclusion</a:t>
            </a:r>
          </a:p>
          <a:p>
            <a:pPr>
              <a:lnSpc>
                <a:spcPct val="140000"/>
              </a:lnSpc>
              <a:buFont typeface="Wingdings" pitchFamily="2" charset="2"/>
              <a:buNone/>
            </a:pPr>
            <a:r>
              <a:rPr lang="en-US" altLang="en-US" sz="2400">
                <a:latin typeface="Times New Roman" pitchFamily="18" charset="0"/>
              </a:rPr>
              <a:t>	* inorganic metaphosphate (metachromatic granules or Volutin granules) - in general, starvation of cell for almost any nutrients leads to the formation of this to serve as an intracellular phosphate reservoir ( </a:t>
            </a:r>
            <a:r>
              <a:rPr lang="en-US" altLang="en-US" sz="2400" i="1">
                <a:solidFill>
                  <a:schemeClr val="accent1"/>
                </a:solidFill>
                <a:latin typeface="Times New Roman" pitchFamily="18" charset="0"/>
              </a:rPr>
              <a:t>Corynebacterium</a:t>
            </a:r>
            <a:r>
              <a:rPr lang="en-US" altLang="en-US" sz="2400">
                <a:latin typeface="Times New Roman" pitchFamily="18" charset="0"/>
              </a:rPr>
              <a:t>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404</Words>
  <Application>Microsoft Office PowerPoint</Application>
  <PresentationFormat>On-screen Show (4:3)</PresentationFormat>
  <Paragraphs>96</Paragraphs>
  <Slides>29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Office Theme</vt:lpstr>
      <vt:lpstr>Photo Editor Photo</vt:lpstr>
      <vt:lpstr>Worksheet</vt:lpstr>
      <vt:lpstr>Chart</vt:lpstr>
      <vt:lpstr>DR.SONAL MISHRA</vt:lpstr>
      <vt:lpstr>Bacterial Internal Structures</vt:lpstr>
      <vt:lpstr>Bacterial Internal Structures</vt:lpstr>
      <vt:lpstr>The bacterial chromosome and supercoiling</vt:lpstr>
      <vt:lpstr>Bacterial Internal Structures</vt:lpstr>
      <vt:lpstr>Bacterial Internal Structures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Dipicolinic acid</vt:lpstr>
      <vt:lpstr>Slide 20</vt:lpstr>
      <vt:lpstr>Detailed steps in endospore formation(1)</vt:lpstr>
      <vt:lpstr>Detailed steps in endospore formation(2)</vt:lpstr>
      <vt:lpstr>Detailed steps in endospore formation(3)</vt:lpstr>
      <vt:lpstr>Slide 24</vt:lpstr>
      <vt:lpstr>PROCARYOTIC vs. EUCARYOTIC CELLS</vt:lpstr>
      <vt:lpstr>PROCARYOTIC vs. EUCARYOTIC CELLS</vt:lpstr>
      <vt:lpstr>PROCARYOTIC vs. EUCARYOTIC CELLS</vt:lpstr>
      <vt:lpstr>PROCARYOTIC vs. EUCARYOTIC CELLS</vt:lpstr>
      <vt:lpstr>Slide 29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DR.SONAL MISHRA</dc:title>
  <dc:creator>DR.SONAL MISHRA</dc:creator>
  <cp:lastModifiedBy>DR.SONAL MISHRA</cp:lastModifiedBy>
  <cp:revision>2</cp:revision>
  <dcterms:created xsi:type="dcterms:W3CDTF">2006-08-16T00:00:00Z</dcterms:created>
  <dcterms:modified xsi:type="dcterms:W3CDTF">2026-06-24T07:05:58Z</dcterms:modified>
</cp:coreProperties>
</file>